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2"/>
  </p:notesMasterIdLst>
  <p:sldIdLst>
    <p:sldId id="256" r:id="rId2"/>
    <p:sldId id="258" r:id="rId3"/>
    <p:sldId id="288" r:id="rId4"/>
    <p:sldId id="300" r:id="rId5"/>
    <p:sldId id="261" r:id="rId6"/>
    <p:sldId id="280" r:id="rId7"/>
    <p:sldId id="291" r:id="rId8"/>
    <p:sldId id="292" r:id="rId9"/>
    <p:sldId id="293" r:id="rId10"/>
    <p:sldId id="298" r:id="rId11"/>
    <p:sldId id="294" r:id="rId12"/>
    <p:sldId id="290" r:id="rId13"/>
    <p:sldId id="295" r:id="rId14"/>
    <p:sldId id="296" r:id="rId15"/>
    <p:sldId id="297" r:id="rId16"/>
    <p:sldId id="287" r:id="rId17"/>
    <p:sldId id="284" r:id="rId18"/>
    <p:sldId id="286" r:id="rId19"/>
    <p:sldId id="289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5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8BB67-9621-4614-BC58-BE3D56EA9BC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77F4C-9C16-44F9-A222-2AB11B06FA43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F37714A1-7BC0-4FFE-AB3B-85954283F1BD}" type="parTrans" cxnId="{BA2076A7-D05D-4D5B-902F-FE09600F3F86}">
      <dgm:prSet/>
      <dgm:spPr/>
      <dgm:t>
        <a:bodyPr/>
        <a:lstStyle/>
        <a:p>
          <a:endParaRPr lang="en-US"/>
        </a:p>
      </dgm:t>
    </dgm:pt>
    <dgm:pt modelId="{77708FEA-9D87-4E6D-9196-889FE65C50CF}" type="sibTrans" cxnId="{BA2076A7-D05D-4D5B-902F-FE09600F3F86}">
      <dgm:prSet/>
      <dgm:spPr/>
      <dgm:t>
        <a:bodyPr/>
        <a:lstStyle/>
        <a:p>
          <a:endParaRPr lang="en-US"/>
        </a:p>
      </dgm:t>
    </dgm:pt>
    <dgm:pt modelId="{6D120CE3-2DEA-46DA-B088-802A6F30F175}">
      <dgm:prSet phldrT="[Text]"/>
      <dgm:spPr/>
      <dgm:t>
        <a:bodyPr/>
        <a:lstStyle/>
        <a:p>
          <a:r>
            <a:rPr lang="en-US" dirty="0" smtClean="0"/>
            <a:t>Access Time</a:t>
          </a:r>
          <a:endParaRPr lang="en-US" dirty="0"/>
        </a:p>
      </dgm:t>
    </dgm:pt>
    <dgm:pt modelId="{06F80416-0158-42E3-8D68-B354DD415E68}" type="parTrans" cxnId="{3C458897-1150-4F85-B636-243E8276162F}">
      <dgm:prSet/>
      <dgm:spPr/>
      <dgm:t>
        <a:bodyPr/>
        <a:lstStyle/>
        <a:p>
          <a:endParaRPr lang="en-US"/>
        </a:p>
      </dgm:t>
    </dgm:pt>
    <dgm:pt modelId="{8E848F77-0637-4006-8BD5-F67B2A062995}" type="sibTrans" cxnId="{3C458897-1150-4F85-B636-243E8276162F}">
      <dgm:prSet/>
      <dgm:spPr/>
      <dgm:t>
        <a:bodyPr/>
        <a:lstStyle/>
        <a:p>
          <a:endParaRPr lang="en-US"/>
        </a:p>
      </dgm:t>
    </dgm:pt>
    <dgm:pt modelId="{306C80A5-04FD-4DAD-A05C-7CD652BA91B3}" type="pres">
      <dgm:prSet presAssocID="{2ED8BB67-9621-4614-BC58-BE3D56EA9BC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2E2349-E120-41ED-9E18-6B1343255E2A}" type="pres">
      <dgm:prSet presAssocID="{2ED8BB67-9621-4614-BC58-BE3D56EA9BC1}" presName="ribbon" presStyleLbl="node1" presStyleIdx="0" presStyleCnt="1"/>
      <dgm:spPr/>
    </dgm:pt>
    <dgm:pt modelId="{7C04D973-6D4F-43F4-BCBC-892DA56FE948}" type="pres">
      <dgm:prSet presAssocID="{2ED8BB67-9621-4614-BC58-BE3D56EA9BC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397A3-7DF7-4082-BCB5-CE25A370C3D3}" type="pres">
      <dgm:prSet presAssocID="{2ED8BB67-9621-4614-BC58-BE3D56EA9BC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076A7-D05D-4D5B-902F-FE09600F3F86}" srcId="{2ED8BB67-9621-4614-BC58-BE3D56EA9BC1}" destId="{BD177F4C-9C16-44F9-A222-2AB11B06FA43}" srcOrd="0" destOrd="0" parTransId="{F37714A1-7BC0-4FFE-AB3B-85954283F1BD}" sibTransId="{77708FEA-9D87-4E6D-9196-889FE65C50CF}"/>
    <dgm:cxn modelId="{3E331672-5B60-494A-BF5F-2FBDE3CF370D}" type="presOf" srcId="{6D120CE3-2DEA-46DA-B088-802A6F30F175}" destId="{53D397A3-7DF7-4082-BCB5-CE25A370C3D3}" srcOrd="0" destOrd="0" presId="urn:microsoft.com/office/officeart/2005/8/layout/arrow6"/>
    <dgm:cxn modelId="{3C458897-1150-4F85-B636-243E8276162F}" srcId="{2ED8BB67-9621-4614-BC58-BE3D56EA9BC1}" destId="{6D120CE3-2DEA-46DA-B088-802A6F30F175}" srcOrd="1" destOrd="0" parTransId="{06F80416-0158-42E3-8D68-B354DD415E68}" sibTransId="{8E848F77-0637-4006-8BD5-F67B2A062995}"/>
    <dgm:cxn modelId="{21F4EC85-F576-481E-8814-779C54481C4F}" type="presOf" srcId="{BD177F4C-9C16-44F9-A222-2AB11B06FA43}" destId="{7C04D973-6D4F-43F4-BCBC-892DA56FE948}" srcOrd="0" destOrd="0" presId="urn:microsoft.com/office/officeart/2005/8/layout/arrow6"/>
    <dgm:cxn modelId="{FD30C9B5-9825-4096-8EFC-3E5EAD487BA7}" type="presOf" srcId="{2ED8BB67-9621-4614-BC58-BE3D56EA9BC1}" destId="{306C80A5-04FD-4DAD-A05C-7CD652BA91B3}" srcOrd="0" destOrd="0" presId="urn:microsoft.com/office/officeart/2005/8/layout/arrow6"/>
    <dgm:cxn modelId="{9969B270-3CDA-48F0-83EB-A34240084C3F}" type="presParOf" srcId="{306C80A5-04FD-4DAD-A05C-7CD652BA91B3}" destId="{5D2E2349-E120-41ED-9E18-6B1343255E2A}" srcOrd="0" destOrd="0" presId="urn:microsoft.com/office/officeart/2005/8/layout/arrow6"/>
    <dgm:cxn modelId="{DC97CDD0-A263-4E68-BEF6-D57E010077B4}" type="presParOf" srcId="{306C80A5-04FD-4DAD-A05C-7CD652BA91B3}" destId="{7C04D973-6D4F-43F4-BCBC-892DA56FE948}" srcOrd="1" destOrd="0" presId="urn:microsoft.com/office/officeart/2005/8/layout/arrow6"/>
    <dgm:cxn modelId="{73F701CD-7D59-4ED3-B006-9FEDC454176A}" type="presParOf" srcId="{306C80A5-04FD-4DAD-A05C-7CD652BA91B3}" destId="{53D397A3-7DF7-4082-BCB5-CE25A370C3D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8BB67-9621-4614-BC58-BE3D56EA9BC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77F4C-9C16-44F9-A222-2AB11B06FA43}">
      <dgm:prSet phldrT="[Text]"/>
      <dgm:spPr/>
      <dgm:t>
        <a:bodyPr/>
        <a:lstStyle/>
        <a:p>
          <a:r>
            <a:rPr lang="en-US" dirty="0" smtClean="0"/>
            <a:t>Access Time</a:t>
          </a:r>
          <a:endParaRPr lang="en-US" dirty="0"/>
        </a:p>
      </dgm:t>
    </dgm:pt>
    <dgm:pt modelId="{F37714A1-7BC0-4FFE-AB3B-85954283F1BD}" type="parTrans" cxnId="{BA2076A7-D05D-4D5B-902F-FE09600F3F86}">
      <dgm:prSet/>
      <dgm:spPr/>
      <dgm:t>
        <a:bodyPr/>
        <a:lstStyle/>
        <a:p>
          <a:endParaRPr lang="en-US"/>
        </a:p>
      </dgm:t>
    </dgm:pt>
    <dgm:pt modelId="{77708FEA-9D87-4E6D-9196-889FE65C50CF}" type="sibTrans" cxnId="{BA2076A7-D05D-4D5B-902F-FE09600F3F86}">
      <dgm:prSet/>
      <dgm:spPr/>
      <dgm:t>
        <a:bodyPr/>
        <a:lstStyle/>
        <a:p>
          <a:endParaRPr lang="en-US"/>
        </a:p>
      </dgm:t>
    </dgm:pt>
    <dgm:pt modelId="{6D120CE3-2DEA-46DA-B088-802A6F30F175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06F80416-0158-42E3-8D68-B354DD415E68}" type="parTrans" cxnId="{3C458897-1150-4F85-B636-243E8276162F}">
      <dgm:prSet/>
      <dgm:spPr/>
      <dgm:t>
        <a:bodyPr/>
        <a:lstStyle/>
        <a:p>
          <a:endParaRPr lang="en-US"/>
        </a:p>
      </dgm:t>
    </dgm:pt>
    <dgm:pt modelId="{8E848F77-0637-4006-8BD5-F67B2A062995}" type="sibTrans" cxnId="{3C458897-1150-4F85-B636-243E8276162F}">
      <dgm:prSet/>
      <dgm:spPr/>
      <dgm:t>
        <a:bodyPr/>
        <a:lstStyle/>
        <a:p>
          <a:endParaRPr lang="en-US"/>
        </a:p>
      </dgm:t>
    </dgm:pt>
    <dgm:pt modelId="{306C80A5-04FD-4DAD-A05C-7CD652BA91B3}" type="pres">
      <dgm:prSet presAssocID="{2ED8BB67-9621-4614-BC58-BE3D56EA9BC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2E2349-E120-41ED-9E18-6B1343255E2A}" type="pres">
      <dgm:prSet presAssocID="{2ED8BB67-9621-4614-BC58-BE3D56EA9BC1}" presName="ribbon" presStyleLbl="node1" presStyleIdx="0" presStyleCnt="1"/>
      <dgm:spPr/>
    </dgm:pt>
    <dgm:pt modelId="{7C04D973-6D4F-43F4-BCBC-892DA56FE948}" type="pres">
      <dgm:prSet presAssocID="{2ED8BB67-9621-4614-BC58-BE3D56EA9BC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397A3-7DF7-4082-BCB5-CE25A370C3D3}" type="pres">
      <dgm:prSet presAssocID="{2ED8BB67-9621-4614-BC58-BE3D56EA9BC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076A7-D05D-4D5B-902F-FE09600F3F86}" srcId="{2ED8BB67-9621-4614-BC58-BE3D56EA9BC1}" destId="{BD177F4C-9C16-44F9-A222-2AB11B06FA43}" srcOrd="0" destOrd="0" parTransId="{F37714A1-7BC0-4FFE-AB3B-85954283F1BD}" sibTransId="{77708FEA-9D87-4E6D-9196-889FE65C50CF}"/>
    <dgm:cxn modelId="{3C458897-1150-4F85-B636-243E8276162F}" srcId="{2ED8BB67-9621-4614-BC58-BE3D56EA9BC1}" destId="{6D120CE3-2DEA-46DA-B088-802A6F30F175}" srcOrd="1" destOrd="0" parTransId="{06F80416-0158-42E3-8D68-B354DD415E68}" sibTransId="{8E848F77-0637-4006-8BD5-F67B2A062995}"/>
    <dgm:cxn modelId="{2AD9AD52-2C9C-4F63-A5C4-6D455C321651}" type="presOf" srcId="{6D120CE3-2DEA-46DA-B088-802A6F30F175}" destId="{53D397A3-7DF7-4082-BCB5-CE25A370C3D3}" srcOrd="0" destOrd="0" presId="urn:microsoft.com/office/officeart/2005/8/layout/arrow6"/>
    <dgm:cxn modelId="{638CD69C-C04D-456E-9868-BAFC6EC3FDC7}" type="presOf" srcId="{BD177F4C-9C16-44F9-A222-2AB11B06FA43}" destId="{7C04D973-6D4F-43F4-BCBC-892DA56FE948}" srcOrd="0" destOrd="0" presId="urn:microsoft.com/office/officeart/2005/8/layout/arrow6"/>
    <dgm:cxn modelId="{4B525452-49DD-4E25-A007-18C5891684AA}" type="presOf" srcId="{2ED8BB67-9621-4614-BC58-BE3D56EA9BC1}" destId="{306C80A5-04FD-4DAD-A05C-7CD652BA91B3}" srcOrd="0" destOrd="0" presId="urn:microsoft.com/office/officeart/2005/8/layout/arrow6"/>
    <dgm:cxn modelId="{E1424BBD-89D1-40D1-B113-93FEB7EB7780}" type="presParOf" srcId="{306C80A5-04FD-4DAD-A05C-7CD652BA91B3}" destId="{5D2E2349-E120-41ED-9E18-6B1343255E2A}" srcOrd="0" destOrd="0" presId="urn:microsoft.com/office/officeart/2005/8/layout/arrow6"/>
    <dgm:cxn modelId="{FDCAB688-F8C9-4568-8B80-7454B99D2908}" type="presParOf" srcId="{306C80A5-04FD-4DAD-A05C-7CD652BA91B3}" destId="{7C04D973-6D4F-43F4-BCBC-892DA56FE948}" srcOrd="1" destOrd="0" presId="urn:microsoft.com/office/officeart/2005/8/layout/arrow6"/>
    <dgm:cxn modelId="{BA9303E0-4102-45AB-82B3-024C5536D5A8}" type="presParOf" srcId="{306C80A5-04FD-4DAD-A05C-7CD652BA91B3}" destId="{53D397A3-7DF7-4082-BCB5-CE25A370C3D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2E2349-E120-41ED-9E18-6B1343255E2A}">
      <dsp:nvSpPr>
        <dsp:cNvPr id="0" name=""/>
        <dsp:cNvSpPr/>
      </dsp:nvSpPr>
      <dsp:spPr>
        <a:xfrm>
          <a:off x="260350" y="0"/>
          <a:ext cx="3365500" cy="13462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4D973-6D4F-43F4-BCBC-892DA56FE948}">
      <dsp:nvSpPr>
        <dsp:cNvPr id="0" name=""/>
        <dsp:cNvSpPr/>
      </dsp:nvSpPr>
      <dsp:spPr>
        <a:xfrm>
          <a:off x="664210" y="235584"/>
          <a:ext cx="1110615" cy="6596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Capacity</a:t>
          </a:r>
          <a:endParaRPr lang="en-US" sz="1900" kern="1200" dirty="0"/>
        </a:p>
      </dsp:txBody>
      <dsp:txXfrm>
        <a:off x="664210" y="235584"/>
        <a:ext cx="1110615" cy="659638"/>
      </dsp:txXfrm>
    </dsp:sp>
    <dsp:sp modelId="{53D397A3-7DF7-4082-BCB5-CE25A370C3D3}">
      <dsp:nvSpPr>
        <dsp:cNvPr id="0" name=""/>
        <dsp:cNvSpPr/>
      </dsp:nvSpPr>
      <dsp:spPr>
        <a:xfrm>
          <a:off x="1943100" y="450977"/>
          <a:ext cx="1312545" cy="6596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Access Time</a:t>
          </a:r>
          <a:endParaRPr lang="en-US" sz="1900" kern="1200" dirty="0"/>
        </a:p>
      </dsp:txBody>
      <dsp:txXfrm>
        <a:off x="1943100" y="450977"/>
        <a:ext cx="1312545" cy="6596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2E2349-E120-41ED-9E18-6B1343255E2A}">
      <dsp:nvSpPr>
        <dsp:cNvPr id="0" name=""/>
        <dsp:cNvSpPr/>
      </dsp:nvSpPr>
      <dsp:spPr>
        <a:xfrm>
          <a:off x="260350" y="0"/>
          <a:ext cx="3365500" cy="13462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4D973-6D4F-43F4-BCBC-892DA56FE948}">
      <dsp:nvSpPr>
        <dsp:cNvPr id="0" name=""/>
        <dsp:cNvSpPr/>
      </dsp:nvSpPr>
      <dsp:spPr>
        <a:xfrm>
          <a:off x="664210" y="235584"/>
          <a:ext cx="1110615" cy="6596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Access Time</a:t>
          </a:r>
          <a:endParaRPr lang="en-US" sz="1900" kern="1200" dirty="0"/>
        </a:p>
      </dsp:txBody>
      <dsp:txXfrm>
        <a:off x="664210" y="235584"/>
        <a:ext cx="1110615" cy="659638"/>
      </dsp:txXfrm>
    </dsp:sp>
    <dsp:sp modelId="{53D397A3-7DF7-4082-BCB5-CE25A370C3D3}">
      <dsp:nvSpPr>
        <dsp:cNvPr id="0" name=""/>
        <dsp:cNvSpPr/>
      </dsp:nvSpPr>
      <dsp:spPr>
        <a:xfrm>
          <a:off x="1943100" y="450977"/>
          <a:ext cx="1312545" cy="6596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Capacity</a:t>
          </a:r>
          <a:endParaRPr lang="en-US" sz="1900" kern="1200" dirty="0"/>
        </a:p>
      </dsp:txBody>
      <dsp:txXfrm>
        <a:off x="1943100" y="450977"/>
        <a:ext cx="1312545" cy="659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583BCF-CAB1-498A-8B7E-FB02FFD82D19}" type="datetimeFigureOut">
              <a:rPr lang="en-US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FB867-99A3-49AF-90F8-8B29365C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481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C4865-273A-4197-8F79-BC01A6C5CA7C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9C62F4-A944-4C84-8C36-19E393B8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45356-BC1C-488D-97D6-D317331F5F61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E15E-7BD0-4300-A50E-CADD947DA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4ACD-5F29-4D4B-B778-0B80CED6ACCB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100B-6DDF-4A59-8149-ED05344B5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71A0-1CBB-465E-88E4-26E37A27DCC0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B336-1B8B-421F-8ECC-E22228A10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0BED-1C12-454C-9728-30BB72CE072F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2620-984C-4C42-A506-EA71A54C8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2B09-BCD5-4DAF-BAFA-1CDF8D790887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0BBD-A7F5-4CFE-A532-359EC5843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890511-A916-4090-AA6C-DCE579AE6638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F34F2B-C6DB-41CB-A700-1406B1A50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86E3-4198-4501-A572-A802F2C31036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FE4B-24A7-4FA4-AA15-9CA6A60F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8B32-AD1A-48C9-8185-09A1C378A874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D3AC-2A17-48FB-80A4-F36FA7CF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EED8-D466-4464-B3E6-FD2642321DC6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C9C2-BA8C-4D81-AF91-01F647927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8D30-0578-4BD6-8EFB-B8F3F5BA2A50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4AF5-9F5C-4A17-8071-797A1C562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56BE5DE-BA0F-4F75-94B8-170268082AB0}" type="datetime1">
              <a:rPr lang="en-US" smtClean="0"/>
              <a:pPr>
                <a:defRPr/>
              </a:pPr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9FDB67-2075-49AA-9B61-7F3710DAE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1" r:id="rId2"/>
    <p:sldLayoutId id="2147483802" r:id="rId3"/>
    <p:sldLayoutId id="2147483803" r:id="rId4"/>
    <p:sldLayoutId id="2147483810" r:id="rId5"/>
    <p:sldLayoutId id="2147483811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General Computer Knowledge</a:t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dirty="0" smtClean="0"/>
              <a:t>COE 201- Computer Proficiency</a:t>
            </a:r>
          </a:p>
          <a:p>
            <a:pPr marL="63500" eaLnBrk="1" hangingPunct="1"/>
            <a:r>
              <a:rPr lang="en-US" dirty="0" smtClean="0"/>
              <a:t>Mr. </a:t>
            </a:r>
            <a:r>
              <a:rPr lang="en-US" dirty="0" smtClean="0"/>
              <a:t>Ahmad AL </a:t>
            </a:r>
            <a:r>
              <a:rPr lang="en-US" dirty="0" err="1" smtClean="0"/>
              <a:t>Kawam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C62F4-A944-4C84-8C36-19E393B881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Memory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64038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/>
              <a:t>Two types</a:t>
            </a:r>
            <a:r>
              <a:rPr lang="en-US" sz="2000" dirty="0" smtClean="0"/>
              <a:t> of memory:</a:t>
            </a:r>
          </a:p>
          <a:p>
            <a:endParaRPr lang="en-US" sz="2000" dirty="0" smtClean="0"/>
          </a:p>
          <a:p>
            <a:r>
              <a:rPr lang="en-US" sz="2000" dirty="0" smtClean="0"/>
              <a:t>Primary Storage Devices</a:t>
            </a:r>
          </a:p>
          <a:p>
            <a:pPr lvl="1"/>
            <a:r>
              <a:rPr lang="en-US" sz="1800" dirty="0" smtClean="0"/>
              <a:t>CPU registers</a:t>
            </a:r>
          </a:p>
          <a:p>
            <a:pPr lvl="1"/>
            <a:r>
              <a:rPr lang="en-US" sz="1800" dirty="0" smtClean="0"/>
              <a:t>Memory cache</a:t>
            </a:r>
          </a:p>
          <a:p>
            <a:pPr lvl="1"/>
            <a:r>
              <a:rPr lang="en-US" sz="1800" dirty="0" smtClean="0"/>
              <a:t>Main Memory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Secondary Storage Devices</a:t>
            </a:r>
          </a:p>
          <a:p>
            <a:pPr lvl="1"/>
            <a:r>
              <a:rPr lang="en-US" sz="1800" dirty="0" smtClean="0"/>
              <a:t>Hard Disks</a:t>
            </a:r>
          </a:p>
          <a:p>
            <a:pPr lvl="1"/>
            <a:r>
              <a:rPr lang="en-US" sz="1800" dirty="0" smtClean="0"/>
              <a:t>CDs</a:t>
            </a:r>
          </a:p>
          <a:p>
            <a:pPr lvl="1"/>
            <a:r>
              <a:rPr lang="en-US" sz="1800" dirty="0" smtClean="0"/>
              <a:t>DVDs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4267200" y="2819400"/>
          <a:ext cx="38862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419600" y="4800600"/>
          <a:ext cx="38862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Memory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65537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RAM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Random Access Memory</a:t>
            </a:r>
          </a:p>
          <a:p>
            <a:pPr eaLnBrk="1" hangingPunct="1"/>
            <a:endParaRPr lang="en-US" sz="2000" b="1" dirty="0" smtClean="0"/>
          </a:p>
          <a:p>
            <a:pPr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dirty="0" smtClean="0"/>
              <a:t>Computer’s temporary/main memory</a:t>
            </a:r>
          </a:p>
          <a:p>
            <a:pPr eaLnBrk="1" hangingPunct="1"/>
            <a:r>
              <a:rPr lang="en-US" sz="2000" dirty="0" smtClean="0"/>
              <a:t>Exists as chips on the motherboard near the CPU </a:t>
            </a:r>
          </a:p>
          <a:p>
            <a:pPr eaLnBrk="1" hangingPunct="1"/>
            <a:r>
              <a:rPr lang="en-US" sz="2000" dirty="0" smtClean="0"/>
              <a:t>Stores data or programs while they are being used</a:t>
            </a:r>
          </a:p>
          <a:p>
            <a:pPr eaLnBrk="1" hangingPunct="1"/>
            <a:r>
              <a:rPr lang="en-US" sz="2000" dirty="0" smtClean="0"/>
              <a:t>When the program or file is closed, the data </a:t>
            </a:r>
          </a:p>
          <a:p>
            <a:pPr eaLnBrk="1" hangingPunct="1">
              <a:buNone/>
            </a:pPr>
            <a:r>
              <a:rPr lang="en-US" sz="2000" dirty="0" smtClean="0"/>
              <a:t>	is removed from RAM</a:t>
            </a:r>
          </a:p>
          <a:p>
            <a:pPr eaLnBrk="1" hangingPunct="1"/>
            <a:r>
              <a:rPr lang="en-US" sz="2000" dirty="0" smtClean="0"/>
              <a:t>Requires power!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The amount of RAM you have on your computer is crucial in determining how many programs can be opened (running) and how much data is available for each program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  <p:pic>
        <p:nvPicPr>
          <p:cNvPr id="8" name="Picture 6" descr="U10-4901-a1"/>
          <p:cNvPicPr>
            <a:picLocks noChangeAspect="1" noChangeArrowheads="1"/>
          </p:cNvPicPr>
          <p:nvPr/>
        </p:nvPicPr>
        <p:blipFill>
          <a:blip r:embed="rId2" cstate="print"/>
          <a:srcRect l="18421" t="5263" r="18421" b="5263"/>
          <a:stretch>
            <a:fillRect/>
          </a:stretch>
        </p:blipFill>
        <p:spPr>
          <a:xfrm>
            <a:off x="7315200" y="2362200"/>
            <a:ext cx="1828800" cy="2590800"/>
          </a:xfrm>
          <a:prstGeom prst="rect">
            <a:avLst/>
          </a:prstGeom>
          <a:noFill/>
          <a:ln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762000"/>
            <a:ext cx="261620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Secondary Storage Devices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Auxiliary storage devices </a:t>
            </a:r>
          </a:p>
          <a:p>
            <a:pPr lvl="1"/>
            <a:r>
              <a:rPr lang="en-US" sz="1800" dirty="0" smtClean="0"/>
              <a:t>used to store instructions and data when they are not being used in memory.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Common types are:</a:t>
            </a:r>
          </a:p>
          <a:p>
            <a:pPr lvl="1"/>
            <a:r>
              <a:rPr lang="en-US" sz="1800" dirty="0" smtClean="0"/>
              <a:t>Hard Disks</a:t>
            </a:r>
          </a:p>
          <a:p>
            <a:pPr lvl="2"/>
            <a:r>
              <a:rPr lang="en-US" sz="1600" dirty="0" smtClean="0"/>
              <a:t>Consists of one or more rigid metal platters coated with a metal oxide material that allows data to be recorded magnetically on the surface of the platters.</a:t>
            </a:r>
          </a:p>
          <a:p>
            <a:pPr lvl="2">
              <a:buNone/>
            </a:pPr>
            <a:endParaRPr lang="en-US" sz="1600" dirty="0" smtClean="0"/>
          </a:p>
          <a:p>
            <a:pPr lvl="1"/>
            <a:r>
              <a:rPr lang="en-US" sz="1800" dirty="0" smtClean="0"/>
              <a:t>CDs</a:t>
            </a:r>
          </a:p>
          <a:p>
            <a:pPr lvl="1"/>
            <a:r>
              <a:rPr lang="en-US" sz="1800" dirty="0" smtClean="0"/>
              <a:t>DVDs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HD Structure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820782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HD Structure </a:t>
            </a:r>
            <a:r>
              <a:rPr lang="en-US" sz="1600" dirty="0" smtClean="0"/>
              <a:t>(continued)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1119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Storage Capacities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Main unit is Binary Digit or Bit.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sv-SE" sz="2000" dirty="0" smtClean="0"/>
              <a:t>1 Byte = 8 Bits.</a:t>
            </a:r>
          </a:p>
          <a:p>
            <a:r>
              <a:rPr lang="sv-SE" sz="2000" dirty="0" smtClean="0"/>
              <a:t>1 KB = 1 Kilo Byte = 2^10 Bytes = 1024 Bytes</a:t>
            </a:r>
          </a:p>
          <a:p>
            <a:r>
              <a:rPr lang="en-US" sz="2000" dirty="0" smtClean="0"/>
              <a:t>1 MB = 1 Mega Byte = 2^20 Bytes = 1024 KB</a:t>
            </a:r>
          </a:p>
          <a:p>
            <a:r>
              <a:rPr lang="sv-SE" sz="2000" dirty="0" smtClean="0"/>
              <a:t>1 GB = 1 Giga Byte = 2^30 Bytes = 1024 MB</a:t>
            </a:r>
          </a:p>
          <a:p>
            <a:r>
              <a:rPr lang="en-US" sz="2000" dirty="0" smtClean="0"/>
              <a:t>1 TB = 1 </a:t>
            </a:r>
            <a:r>
              <a:rPr lang="en-US" sz="2000" dirty="0" err="1" smtClean="0"/>
              <a:t>Tera</a:t>
            </a:r>
            <a:r>
              <a:rPr lang="en-US" sz="2000" dirty="0" smtClean="0"/>
              <a:t> Byte = 2^40 Bytes = 1024 GB</a:t>
            </a:r>
          </a:p>
          <a:p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I/O: Input Devices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dirty="0" smtClean="0"/>
              <a:t>Hardware device that sends information to the </a:t>
            </a:r>
            <a:r>
              <a:rPr lang="en-US" sz="2000" i="1" dirty="0" smtClean="0"/>
              <a:t>computer</a:t>
            </a:r>
            <a:r>
              <a:rPr lang="en-US" sz="2000" dirty="0" smtClean="0"/>
              <a:t>. </a:t>
            </a:r>
          </a:p>
          <a:p>
            <a:pPr eaLnBrk="1" hangingPunct="1"/>
            <a:endParaRPr lang="en-US" sz="2000" dirty="0" smtClean="0"/>
          </a:p>
          <a:p>
            <a:pPr lvl="1"/>
            <a:r>
              <a:rPr lang="en-US" sz="1800" dirty="0" smtClean="0"/>
              <a:t>keyboard, mouse,</a:t>
            </a:r>
          </a:p>
          <a:p>
            <a:pPr lvl="1"/>
            <a:r>
              <a:rPr lang="en-US" sz="1800" dirty="0" smtClean="0"/>
              <a:t>digital camera, scanner</a:t>
            </a:r>
          </a:p>
          <a:p>
            <a:pPr lvl="1"/>
            <a:r>
              <a:rPr lang="en-US" sz="1800" dirty="0" smtClean="0"/>
              <a:t>Microphone etc</a:t>
            </a:r>
          </a:p>
        </p:txBody>
      </p:sp>
      <p:pic>
        <p:nvPicPr>
          <p:cNvPr id="1027" name="Picture 3" descr="7914411_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67200"/>
            <a:ext cx="1209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omputer-micro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9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keyboar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819400"/>
            <a:ext cx="3219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I/O: Output Devices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 eaLnBrk="1" hangingPunct="1">
              <a:buNone/>
            </a:pPr>
            <a:endParaRPr lang="en-US" sz="2000" b="1" dirty="0" smtClean="0"/>
          </a:p>
          <a:p>
            <a:pPr eaLnBrk="1" hangingPunct="1"/>
            <a:r>
              <a:rPr lang="en-US" sz="2000" dirty="0" smtClean="0"/>
              <a:t>Hardware device that provides feedback to the user. </a:t>
            </a:r>
          </a:p>
          <a:p>
            <a:pPr eaLnBrk="1" hangingPunct="1"/>
            <a:endParaRPr lang="en-US" sz="2000" dirty="0" smtClean="0"/>
          </a:p>
          <a:p>
            <a:pPr lvl="1"/>
            <a:r>
              <a:rPr lang="en-US" sz="1800" dirty="0" smtClean="0"/>
              <a:t>Screens/display devices</a:t>
            </a:r>
          </a:p>
          <a:p>
            <a:pPr lvl="1"/>
            <a:r>
              <a:rPr lang="en-US" sz="1800" dirty="0" smtClean="0"/>
              <a:t>Printers</a:t>
            </a:r>
          </a:p>
          <a:p>
            <a:pPr lvl="1"/>
            <a:r>
              <a:rPr lang="en-US" sz="1800" dirty="0" smtClean="0"/>
              <a:t>Speakers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http://www.build-your-own-computer.net/image-files/computer-output-device-monit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267200"/>
            <a:ext cx="2971800" cy="2038655"/>
          </a:xfrm>
          <a:prstGeom prst="rect">
            <a:avLst/>
          </a:prstGeom>
          <a:noFill/>
        </p:spPr>
      </p:pic>
      <p:pic>
        <p:nvPicPr>
          <p:cNvPr id="2052" name="Picture 4" descr="http://images.overstock.com/f/102/3117/8h/www.overstock.com/images/products/1042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2133600" cy="21336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First program that starts when PC is ON.</a:t>
            </a:r>
          </a:p>
          <a:p>
            <a:endParaRPr lang="en-US" sz="2000" dirty="0" smtClean="0"/>
          </a:p>
          <a:p>
            <a:r>
              <a:rPr lang="en-US" sz="2000" dirty="0" smtClean="0"/>
              <a:t>Perform hardware checks.</a:t>
            </a:r>
          </a:p>
          <a:p>
            <a:endParaRPr lang="en-US" sz="2000" dirty="0" smtClean="0"/>
          </a:p>
          <a:p>
            <a:r>
              <a:rPr lang="en-US" sz="2000" dirty="0" smtClean="0"/>
              <a:t>Translator between user and hardware.</a:t>
            </a:r>
          </a:p>
          <a:p>
            <a:pPr lvl="1"/>
            <a:r>
              <a:rPr lang="en-US" sz="1800" dirty="0" smtClean="0"/>
              <a:t>User issues commands in Human Language.</a:t>
            </a:r>
          </a:p>
          <a:p>
            <a:pPr lvl="1"/>
            <a:r>
              <a:rPr lang="en-US" sz="1800" dirty="0" smtClean="0"/>
              <a:t>OS translates commands to Machine Language.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Provides user with easy-to-use interface.</a:t>
            </a:r>
          </a:p>
          <a:p>
            <a:endParaRPr lang="en-US" sz="2000" dirty="0" smtClean="0"/>
          </a:p>
          <a:p>
            <a:r>
              <a:rPr lang="en-US" sz="2000" dirty="0" smtClean="0"/>
              <a:t>Provides user with File Management Capabilities.</a:t>
            </a:r>
          </a:p>
          <a:p>
            <a:endParaRPr lang="en-US" sz="2000" dirty="0" smtClean="0"/>
          </a:p>
          <a:p>
            <a:r>
              <a:rPr lang="en-US" sz="2000" dirty="0" smtClean="0"/>
              <a:t>Supports other software accesses of HW.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7438"/>
          </a:xfrm>
        </p:spPr>
        <p:txBody>
          <a:bodyPr/>
          <a:lstStyle/>
          <a:p>
            <a:pPr eaLnBrk="1" hangingPunct="1"/>
            <a:r>
              <a:rPr lang="en-US" dirty="0" smtClean="0"/>
              <a:t>Binary Representation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Computer Parts</a:t>
            </a:r>
          </a:p>
          <a:p>
            <a:pPr lvl="1" eaLnBrk="1" hangingPunct="1"/>
            <a:r>
              <a:rPr lang="en-US" dirty="0" smtClean="0"/>
              <a:t>CPU</a:t>
            </a:r>
          </a:p>
          <a:p>
            <a:pPr lvl="1" eaLnBrk="1" hangingPunct="1"/>
            <a:r>
              <a:rPr lang="en-US" dirty="0" smtClean="0"/>
              <a:t>Memory</a:t>
            </a:r>
          </a:p>
          <a:p>
            <a:pPr lvl="2" eaLnBrk="1" hangingPunct="1"/>
            <a:r>
              <a:rPr lang="en-US" dirty="0" smtClean="0"/>
              <a:t>Primary</a:t>
            </a:r>
          </a:p>
          <a:p>
            <a:pPr lvl="2" eaLnBrk="1" hangingPunct="1"/>
            <a:r>
              <a:rPr lang="en-US" dirty="0" smtClean="0"/>
              <a:t>Secondary</a:t>
            </a:r>
          </a:p>
          <a:p>
            <a:pPr lvl="2" eaLnBrk="1" hangingPunct="1"/>
            <a:r>
              <a:rPr lang="en-US" dirty="0" smtClean="0"/>
              <a:t>Storage Capacity</a:t>
            </a:r>
          </a:p>
          <a:p>
            <a:pPr lvl="1" eaLnBrk="1" hangingPunct="1"/>
            <a:r>
              <a:rPr lang="en-US" dirty="0" smtClean="0"/>
              <a:t>I/O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Operating System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Mother Board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1623" y="334377"/>
            <a:ext cx="5410199" cy="73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Binary Representation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Binary Form relies on 2 digits</a:t>
            </a:r>
          </a:p>
          <a:p>
            <a:pPr lvl="1"/>
            <a:r>
              <a:rPr lang="en-US" sz="1800" dirty="0" smtClean="0"/>
              <a:t>0 : Zero.</a:t>
            </a:r>
          </a:p>
          <a:p>
            <a:pPr lvl="1"/>
            <a:r>
              <a:rPr lang="en-US" sz="1800" dirty="0" smtClean="0"/>
              <a:t>1 : One.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order to represent “M” characters we need n bits where M = 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Computers understand Machine Language (Strings of 0 and 1)</a:t>
            </a:r>
          </a:p>
          <a:p>
            <a:endParaRPr lang="en-US" sz="2000" dirty="0" smtClean="0"/>
          </a:p>
          <a:p>
            <a:r>
              <a:rPr lang="en-US" sz="2000" dirty="0" smtClean="0"/>
              <a:t>All characters and numbers get translated into “1”s and “0”s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    decimal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79912"/>
          </a:xfrm>
          <a:noFill/>
        </p:spPr>
        <p:txBody>
          <a:bodyPr/>
          <a:lstStyle/>
          <a:p>
            <a:r>
              <a:rPr lang="en-US" dirty="0" smtClean="0"/>
              <a:t>Binary to decimal  </a:t>
            </a:r>
          </a:p>
          <a:p>
            <a:pPr>
              <a:buNone/>
            </a:pPr>
            <a:r>
              <a:rPr lang="en-US" dirty="0" smtClean="0"/>
              <a:t>     1       0       0       1        1        0       1     (binary)</a:t>
            </a:r>
          </a:p>
          <a:p>
            <a:pPr>
              <a:buNone/>
            </a:pPr>
            <a:r>
              <a:rPr lang="en-US" dirty="0" smtClean="0"/>
              <a:t>=  1</a:t>
            </a:r>
            <a:r>
              <a:rPr lang="en-US" sz="1600" dirty="0" smtClean="0"/>
              <a:t>x</a:t>
            </a:r>
            <a:r>
              <a:rPr lang="en-US" dirty="0" smtClean="0"/>
              <a:t>2</a:t>
            </a:r>
            <a:r>
              <a:rPr lang="en-US" baseline="30000" dirty="0" smtClean="0"/>
              <a:t>6</a:t>
            </a:r>
            <a:r>
              <a:rPr lang="en-US" sz="1800" dirty="0" smtClean="0"/>
              <a:t>+</a:t>
            </a:r>
            <a:r>
              <a:rPr lang="en-US" dirty="0" smtClean="0"/>
              <a:t>0</a:t>
            </a:r>
            <a:r>
              <a:rPr lang="en-US" sz="1800" dirty="0" smtClean="0"/>
              <a:t>x</a:t>
            </a:r>
            <a:r>
              <a:rPr lang="en-US" dirty="0" smtClean="0"/>
              <a:t>2</a:t>
            </a:r>
            <a:r>
              <a:rPr lang="en-US" baseline="30000" dirty="0" smtClean="0"/>
              <a:t>5 </a:t>
            </a:r>
            <a:r>
              <a:rPr lang="en-US" sz="1800" dirty="0" smtClean="0"/>
              <a:t>+</a:t>
            </a:r>
            <a:r>
              <a:rPr lang="en-US" dirty="0" smtClean="0"/>
              <a:t>0</a:t>
            </a:r>
            <a:r>
              <a:rPr lang="en-US" sz="1800" dirty="0" smtClean="0"/>
              <a:t>x</a:t>
            </a:r>
            <a:r>
              <a:rPr lang="en-US" dirty="0" smtClean="0"/>
              <a:t>2</a:t>
            </a:r>
            <a:r>
              <a:rPr lang="en-US" baseline="30000" dirty="0" smtClean="0"/>
              <a:t>4</a:t>
            </a:r>
            <a:r>
              <a:rPr lang="en-US" sz="1800" dirty="0" smtClean="0"/>
              <a:t>+</a:t>
            </a:r>
            <a:r>
              <a:rPr lang="en-US" dirty="0" smtClean="0"/>
              <a:t>1</a:t>
            </a:r>
            <a:r>
              <a:rPr lang="en-US" sz="1800" dirty="0" smtClean="0"/>
              <a:t>x</a:t>
            </a:r>
            <a:r>
              <a:rPr lang="en-US" dirty="0" smtClean="0"/>
              <a:t>2</a:t>
            </a:r>
            <a:r>
              <a:rPr lang="en-US" baseline="30000" dirty="0" smtClean="0"/>
              <a:t>3 </a:t>
            </a:r>
            <a:r>
              <a:rPr lang="en-US" sz="1800" dirty="0" smtClean="0"/>
              <a:t>+</a:t>
            </a:r>
            <a:r>
              <a:rPr lang="en-US" baseline="30000" dirty="0" smtClean="0"/>
              <a:t> </a:t>
            </a:r>
            <a:r>
              <a:rPr lang="en-US" dirty="0" smtClean="0"/>
              <a:t>1</a:t>
            </a:r>
            <a:r>
              <a:rPr lang="en-US" sz="1800" dirty="0" smtClean="0"/>
              <a:t>x</a:t>
            </a:r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sz="1800" dirty="0" smtClean="0"/>
              <a:t>+</a:t>
            </a:r>
            <a:r>
              <a:rPr lang="en-US" baseline="30000" dirty="0" smtClean="0"/>
              <a:t> </a:t>
            </a:r>
            <a:r>
              <a:rPr lang="en-US" dirty="0" smtClean="0"/>
              <a:t>0</a:t>
            </a:r>
            <a:r>
              <a:rPr lang="en-US" sz="1800" dirty="0" smtClean="0"/>
              <a:t>x</a:t>
            </a:r>
            <a:r>
              <a:rPr lang="en-US" dirty="0" smtClean="0"/>
              <a:t>2</a:t>
            </a:r>
            <a:r>
              <a:rPr lang="en-US" baseline="30000" dirty="0" smtClean="0"/>
              <a:t>1 </a:t>
            </a:r>
            <a:r>
              <a:rPr lang="en-US" sz="1800" dirty="0" smtClean="0"/>
              <a:t>+</a:t>
            </a:r>
            <a:r>
              <a:rPr lang="en-US" dirty="0" smtClean="0"/>
              <a:t>1</a:t>
            </a:r>
            <a:r>
              <a:rPr lang="en-US" sz="1800" dirty="0" smtClean="0"/>
              <a:t>x</a:t>
            </a:r>
            <a:r>
              <a:rPr lang="en-US" dirty="0" smtClean="0"/>
              <a:t>2</a:t>
            </a:r>
            <a:r>
              <a:rPr lang="en-US" baseline="30000" dirty="0" smtClean="0"/>
              <a:t>0</a:t>
            </a:r>
          </a:p>
          <a:p>
            <a:pPr>
              <a:buNone/>
            </a:pPr>
            <a:r>
              <a:rPr lang="en-US" dirty="0" smtClean="0"/>
              <a:t>= </a:t>
            </a:r>
            <a:r>
              <a:rPr lang="en-US" baseline="30000" dirty="0" smtClean="0"/>
              <a:t>   </a:t>
            </a:r>
            <a:r>
              <a:rPr lang="en-US" dirty="0" smtClean="0"/>
              <a:t>77   (decimal)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Decimal to binary</a:t>
            </a:r>
          </a:p>
          <a:p>
            <a:pPr>
              <a:buNone/>
            </a:pPr>
            <a:r>
              <a:rPr lang="en-US" sz="1800" dirty="0" smtClean="0"/>
              <a:t>19 (decimal)</a:t>
            </a:r>
          </a:p>
          <a:p>
            <a:pPr>
              <a:buNone/>
            </a:pPr>
            <a:r>
              <a:rPr lang="en-US" sz="1800" dirty="0" smtClean="0"/>
              <a:t>19  =  2 x 9  +	1</a:t>
            </a:r>
          </a:p>
          <a:p>
            <a:pPr>
              <a:buNone/>
            </a:pPr>
            <a:r>
              <a:rPr lang="en-US" sz="1800" dirty="0" smtClean="0"/>
              <a:t>9  =  2 x 4  +	1</a:t>
            </a:r>
          </a:p>
          <a:p>
            <a:pPr>
              <a:buNone/>
            </a:pPr>
            <a:r>
              <a:rPr lang="en-US" sz="1800" dirty="0" smtClean="0"/>
              <a:t>4  =  2 x 2  +	0</a:t>
            </a:r>
          </a:p>
          <a:p>
            <a:pPr>
              <a:buNone/>
            </a:pPr>
            <a:r>
              <a:rPr lang="en-US" sz="1800" dirty="0" smtClean="0"/>
              <a:t>2  =  2 x 1  +	0</a:t>
            </a:r>
          </a:p>
          <a:p>
            <a:pPr>
              <a:buNone/>
            </a:pPr>
            <a:r>
              <a:rPr lang="en-US" sz="1800" dirty="0" smtClean="0"/>
              <a:t>1  =  2 x 0  +	1</a:t>
            </a:r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1752600"/>
            <a:ext cx="6096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209800" y="4800600"/>
            <a:ext cx="457200" cy="1752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019300" y="5753100"/>
            <a:ext cx="1600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3352800" y="5562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0" y="548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19 (decimal) = 10011 (binary)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Computer Parts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477000" cy="49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CPU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Central Processing Unit</a:t>
            </a:r>
          </a:p>
          <a:p>
            <a:pPr eaLnBrk="1" hangingPunct="1"/>
            <a:endParaRPr lang="en-US" sz="2000" b="1" dirty="0" smtClean="0"/>
          </a:p>
          <a:p>
            <a:pPr eaLnBrk="1" hangingPunct="1">
              <a:buNone/>
            </a:pPr>
            <a:endParaRPr lang="en-US" sz="2000" b="1" dirty="0" smtClean="0"/>
          </a:p>
          <a:p>
            <a:r>
              <a:rPr lang="en-US" sz="2000" dirty="0" smtClean="0"/>
              <a:t>Electronic circuits that processes data.</a:t>
            </a:r>
          </a:p>
          <a:p>
            <a:r>
              <a:rPr lang="en-US" sz="2000" dirty="0" smtClean="0"/>
              <a:t>Composed of:</a:t>
            </a:r>
          </a:p>
          <a:p>
            <a:pPr lvl="1"/>
            <a:r>
              <a:rPr lang="en-US" sz="1800" dirty="0" smtClean="0"/>
              <a:t>Control Unit</a:t>
            </a:r>
          </a:p>
          <a:p>
            <a:pPr lvl="1"/>
            <a:r>
              <a:rPr lang="en-US" sz="1800" dirty="0" smtClean="0"/>
              <a:t>Arithmetic/Logic Unit</a:t>
            </a:r>
          </a:p>
          <a:p>
            <a:endParaRPr lang="en-US" sz="2000" dirty="0" smtClean="0"/>
          </a:p>
          <a:p>
            <a:r>
              <a:rPr lang="en-US" sz="2000" dirty="0" smtClean="0"/>
              <a:t>The Control Unit interprets the instructions.</a:t>
            </a:r>
          </a:p>
          <a:p>
            <a:endParaRPr lang="en-US" sz="2000" dirty="0" smtClean="0"/>
          </a:p>
          <a:p>
            <a:r>
              <a:rPr lang="en-US" sz="2000" dirty="0" smtClean="0"/>
              <a:t>The Arithmetic/Logic Unit performs the logical and arithmetic operations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Evolution of CPUs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2819400" cy="436403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Generation:</a:t>
            </a:r>
          </a:p>
          <a:p>
            <a:pPr marL="109537" indent="0">
              <a:buNone/>
            </a:pPr>
            <a:endParaRPr lang="en-US" sz="2000" dirty="0" smtClean="0"/>
          </a:p>
          <a:p>
            <a:pPr marL="109537" indent="0">
              <a:buNone/>
            </a:pPr>
            <a:endParaRPr lang="en-US" sz="2000" dirty="0" smtClean="0"/>
          </a:p>
          <a:p>
            <a:r>
              <a:rPr lang="en-US" sz="2000" dirty="0" smtClean="0"/>
              <a:t>8086</a:t>
            </a:r>
          </a:p>
          <a:p>
            <a:r>
              <a:rPr lang="en-US" sz="2000" dirty="0" smtClean="0"/>
              <a:t>80x86</a:t>
            </a:r>
          </a:p>
          <a:p>
            <a:r>
              <a:rPr lang="en-US" sz="2000" dirty="0" smtClean="0"/>
              <a:t>Pentium</a:t>
            </a:r>
          </a:p>
          <a:p>
            <a:r>
              <a:rPr lang="en-US" sz="2000" dirty="0" smtClean="0"/>
              <a:t>Pentium MMX</a:t>
            </a:r>
          </a:p>
          <a:p>
            <a:r>
              <a:rPr lang="en-US" sz="2000" dirty="0" smtClean="0"/>
              <a:t>Pentium II</a:t>
            </a:r>
          </a:p>
          <a:p>
            <a:r>
              <a:rPr lang="en-US" sz="2000" dirty="0" smtClean="0"/>
              <a:t>Pentium III</a:t>
            </a:r>
          </a:p>
          <a:p>
            <a:pPr lvl="0"/>
            <a:r>
              <a:rPr lang="en-US" sz="2000" dirty="0" smtClean="0"/>
              <a:t>Celeron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0600" y="2057400"/>
            <a:ext cx="281940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Pentium IV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Centrino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Core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2 Duo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2 Quad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Core i3, i5, i7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Evolution of CPUs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6403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Clock Speed:</a:t>
            </a:r>
          </a:p>
          <a:p>
            <a:endParaRPr lang="en-US" sz="2000" dirty="0" smtClean="0"/>
          </a:p>
          <a:p>
            <a:r>
              <a:rPr lang="en-US" sz="2000" dirty="0" smtClean="0"/>
              <a:t>Amount of time to execute a set of instructions.</a:t>
            </a:r>
          </a:p>
          <a:p>
            <a:endParaRPr lang="en-US" sz="2000" dirty="0" smtClean="0"/>
          </a:p>
          <a:p>
            <a:r>
              <a:rPr lang="en-US" sz="2000" dirty="0" smtClean="0"/>
              <a:t>Hz(Hertz) </a:t>
            </a:r>
          </a:p>
          <a:p>
            <a:pPr lvl="1"/>
            <a:r>
              <a:rPr lang="en-US" sz="1800" dirty="0" smtClean="0"/>
              <a:t>1 Hz = one cycle per second.</a:t>
            </a:r>
          </a:p>
          <a:p>
            <a:r>
              <a:rPr lang="en-US" sz="2000" dirty="0" smtClean="0"/>
              <a:t>KHz(Kilo </a:t>
            </a:r>
            <a:r>
              <a:rPr lang="en-US" sz="2000" dirty="0"/>
              <a:t>Hertz) </a:t>
            </a:r>
          </a:p>
          <a:p>
            <a:pPr lvl="1"/>
            <a:r>
              <a:rPr lang="en-US" sz="1800" dirty="0"/>
              <a:t>1 </a:t>
            </a:r>
            <a:r>
              <a:rPr lang="en-US" sz="1800" dirty="0" smtClean="0"/>
              <a:t>KHz</a:t>
            </a:r>
            <a:r>
              <a:rPr lang="en-US" sz="1800" dirty="0"/>
              <a:t>= one </a:t>
            </a:r>
            <a:r>
              <a:rPr lang="en-US" sz="1800" dirty="0" smtClean="0"/>
              <a:t>thousand </a:t>
            </a:r>
            <a:r>
              <a:rPr lang="en-US" sz="1800" dirty="0"/>
              <a:t>cycles per second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MHz(Mega Hertz) </a:t>
            </a:r>
          </a:p>
          <a:p>
            <a:pPr lvl="1"/>
            <a:r>
              <a:rPr lang="en-US" sz="1800" dirty="0" smtClean="0"/>
              <a:t>1 MHz= one million cycles per second.</a:t>
            </a:r>
          </a:p>
          <a:p>
            <a:r>
              <a:rPr lang="en-US" sz="2000" dirty="0" smtClean="0"/>
              <a:t>GHz(Giga Hertz): </a:t>
            </a:r>
          </a:p>
          <a:p>
            <a:pPr lvl="1"/>
            <a:r>
              <a:rPr lang="en-US" sz="1800" dirty="0" smtClean="0"/>
              <a:t>1 GHz = one billion cycle per second.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Memory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605182" cy="383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2B336-1B8B-421F-8ECC-E22228A10E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2116</TotalTime>
  <Words>581</Words>
  <Application>Microsoft Office PowerPoint</Application>
  <PresentationFormat>On-screen Show (4:3)</PresentationFormat>
  <Paragraphs>195</Paragraphs>
  <Slides>20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General Computer Knowledge </vt:lpstr>
      <vt:lpstr>Outline</vt:lpstr>
      <vt:lpstr>Binary Representation</vt:lpstr>
      <vt:lpstr>Binary     decimal</vt:lpstr>
      <vt:lpstr>Computer Parts</vt:lpstr>
      <vt:lpstr>CPU</vt:lpstr>
      <vt:lpstr>Evolution of CPUs</vt:lpstr>
      <vt:lpstr>Evolution of CPUs</vt:lpstr>
      <vt:lpstr>Types of Memory</vt:lpstr>
      <vt:lpstr>Types of Memory</vt:lpstr>
      <vt:lpstr>Types of Memory</vt:lpstr>
      <vt:lpstr>RAM</vt:lpstr>
      <vt:lpstr>Secondary Storage Devices</vt:lpstr>
      <vt:lpstr>HD Structure</vt:lpstr>
      <vt:lpstr>HD Structure (continued)</vt:lpstr>
      <vt:lpstr>Storage Capacities</vt:lpstr>
      <vt:lpstr>I/O: Input Devices</vt:lpstr>
      <vt:lpstr>I/O: Output Devices</vt:lpstr>
      <vt:lpstr>Operating System</vt:lpstr>
      <vt:lpstr>Mother Board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Rabih Younes</dc:creator>
  <cp:lastModifiedBy>TOSHIBA</cp:lastModifiedBy>
  <cp:revision>146</cp:revision>
  <dcterms:created xsi:type="dcterms:W3CDTF">2009-10-11T10:13:36Z</dcterms:created>
  <dcterms:modified xsi:type="dcterms:W3CDTF">2012-09-30T11:02:33Z</dcterms:modified>
</cp:coreProperties>
</file>